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81" autoAdjust="0"/>
    <p:restoredTop sz="94660"/>
  </p:normalViewPr>
  <p:slideViewPr>
    <p:cSldViewPr>
      <p:cViewPr>
        <p:scale>
          <a:sx n="120" d="100"/>
          <a:sy n="120" d="100"/>
        </p:scale>
        <p:origin x="-13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796AD-30BF-4F11-B296-1AD3E1475B5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695F3-8C56-4D93-97AC-50ECC4D974A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8525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95F3-8C56-4D93-97AC-50ECC4D974AD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244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95F3-8C56-4D93-97AC-50ECC4D974AD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5606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5695F3-8C56-4D93-97AC-50ECC4D974AD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98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12C078-D3ED-420C-84D0-C2B55E7161AE}" type="datetimeFigureOut">
              <a:rPr lang="ru-RU" smtClean="0"/>
              <a:t>18.02.2025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419FFE3-8C81-4F48-B249-EE6362DA00B8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9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png"/><Relationship Id="rId10" Type="http://schemas.openxmlformats.org/officeDocument/2006/relationships/image" Target="../media/image3.png"/><Relationship Id="rId9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9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2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.png"/><Relationship Id="rId10" Type="http://schemas.openxmlformats.org/officeDocument/2006/relationships/image" Target="../media/image7.png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2.png"/><Relationship Id="rId10" Type="http://schemas.openxmlformats.org/officeDocument/2006/relationships/image" Target="../media/image11.png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3" Type="http://schemas.openxmlformats.org/officeDocument/2006/relationships/image" Target="../media/image2.pn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9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12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2.jpeg"/><Relationship Id="rId10" Type="http://schemas.openxmlformats.org/officeDocument/2006/relationships/image" Target="../media/image21.jpeg"/><Relationship Id="rId9" Type="http://schemas.openxmlformats.org/officeDocument/2006/relationships/image" Target="NUL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12865" y="1988840"/>
            <a:ext cx="4979615" cy="2016224"/>
          </a:xfrm>
        </p:spPr>
        <p:txBody>
          <a:bodyPr/>
          <a:lstStyle/>
          <a:p>
            <a:pPr marL="182880" indent="0" algn="r">
              <a:buNone/>
            </a:pPr>
            <a:r>
              <a:rPr lang="ru-RU" sz="250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Размещение </a:t>
            </a: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вакансии </a:t>
            </a:r>
            <a:b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для временного </a:t>
            </a:r>
            <a:r>
              <a:rPr lang="ru-RU" sz="25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трудоустройства несовершеннолетних граждан</a:t>
            </a:r>
            <a: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04" b="89931" l="9908" r="8997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23" y="1268760"/>
            <a:ext cx="4286877" cy="4697159"/>
          </a:xfrm>
          <a:prstGeom prst="rect">
            <a:avLst/>
          </a:prstGeom>
        </p:spPr>
      </p:pic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3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1</a:t>
            </a:r>
            <a: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Авторизация  на портале «Работа России» </a:t>
            </a:r>
            <a:b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30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30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1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Для начала работы с порталом «Работа России», работодатель должен авторизоваться в личном кабинете, для этого необходимо:</a:t>
            </a:r>
            <a:r>
              <a:rPr lang="ru-RU" sz="1800" dirty="0">
                <a:effectLst/>
                <a:latin typeface="Arial" pitchFamily="34" charset="0"/>
                <a:cs typeface="Arial" pitchFamily="34" charset="0"/>
              </a:rPr>
              <a:t> </a:t>
            </a:r>
            <a:br>
              <a:rPr lang="ru-RU" sz="1800" dirty="0">
                <a:effectLst/>
                <a:latin typeface="Arial" pitchFamily="34" charset="0"/>
                <a:cs typeface="Arial" pitchFamily="34" charset="0"/>
              </a:rPr>
            </a:br>
            <a:endParaRPr lang="ru-RU" sz="18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image13.png"/>
          <p:cNvPicPr/>
          <p:nvPr/>
        </p:nvPicPr>
        <p:blipFill>
          <a:blip r:embed="rId10"/>
          <a:srcRect/>
          <a:stretch>
            <a:fillRect/>
          </a:stretch>
        </p:blipFill>
        <p:spPr>
          <a:xfrm>
            <a:off x="467543" y="2484053"/>
            <a:ext cx="4536505" cy="238510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6012160" y="2690075"/>
            <a:ext cx="2880320" cy="954107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1400" i="1" dirty="0">
                <a:latin typeface="Arial" pitchFamily="34" charset="0"/>
                <a:ea typeface="+mj-ea"/>
                <a:cs typeface="Arial" pitchFamily="34" charset="0"/>
              </a:rPr>
              <a:t>Перейти на портал и нажать кнопку «Войти», расположенную в верхнем </a:t>
            </a:r>
            <a:r>
              <a:rPr lang="ru-RU" sz="1400" i="1" dirty="0" smtClean="0">
                <a:latin typeface="Arial" pitchFamily="34" charset="0"/>
                <a:ea typeface="+mj-ea"/>
                <a:cs typeface="Arial" pitchFamily="34" charset="0"/>
              </a:rPr>
              <a:t>правом углу </a:t>
            </a:r>
            <a:endParaRPr lang="ru-RU" sz="1400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12160" y="4116685"/>
            <a:ext cx="2880320" cy="523220"/>
          </a:xfrm>
          <a:prstGeom prst="rect">
            <a:avLst/>
          </a:prstGeom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Выбрать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вкладку «Для работодателей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051720" y="3062347"/>
            <a:ext cx="568492" cy="184388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3" name="Прямая со стрелкой 12"/>
          <p:cNvCxnSpPr>
            <a:endCxn id="11" idx="5"/>
          </p:cNvCxnSpPr>
          <p:nvPr/>
        </p:nvCxnSpPr>
        <p:spPr>
          <a:xfrm flipH="1" flipV="1">
            <a:off x="2536958" y="3219732"/>
            <a:ext cx="3403194" cy="115856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52.png"/>
          <p:cNvPicPr/>
          <p:nvPr/>
        </p:nvPicPr>
        <p:blipFill>
          <a:blip r:embed="rId11"/>
          <a:srcRect t="23752"/>
          <a:stretch>
            <a:fillRect/>
          </a:stretch>
        </p:blipFill>
        <p:spPr>
          <a:xfrm>
            <a:off x="494630" y="4950901"/>
            <a:ext cx="4536505" cy="166459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7" name="Прямоугольник 26"/>
          <p:cNvSpPr/>
          <p:nvPr/>
        </p:nvSpPr>
        <p:spPr>
          <a:xfrm>
            <a:off x="5364620" y="5013176"/>
            <a:ext cx="2447739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Нажать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кнопку «Войти через портал «Госуслуги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flipH="1" flipV="1">
            <a:off x="4991235" y="2827044"/>
            <a:ext cx="948917" cy="32749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539552" y="5589240"/>
            <a:ext cx="208066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35" name="Прямая со стрелкой 34"/>
          <p:cNvCxnSpPr/>
          <p:nvPr/>
        </p:nvCxnSpPr>
        <p:spPr>
          <a:xfrm flipH="1">
            <a:off x="2536960" y="5274786"/>
            <a:ext cx="2755120" cy="3864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772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2</a:t>
            </a:r>
            <a: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Размещение </a:t>
            </a: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вакансии</a:t>
            </a:r>
            <a:endParaRPr lang="ru-RU" sz="30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1340768"/>
            <a:ext cx="4464497" cy="273630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" t="3310" r="1809" b="7441"/>
          <a:stretch/>
        </p:blipFill>
        <p:spPr>
          <a:xfrm>
            <a:off x="4788025" y="3645024"/>
            <a:ext cx="4104456" cy="291807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292080" y="2304429"/>
            <a:ext cx="2592288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 кабинете работодателя нажать на вкладку </a:t>
            </a:r>
          </a:p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«Вакансии компании»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899592" y="1340768"/>
            <a:ext cx="792088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stCxn id="4" idx="1"/>
          </p:cNvCxnSpPr>
          <p:nvPr/>
        </p:nvCxnSpPr>
        <p:spPr>
          <a:xfrm flipH="1" flipV="1">
            <a:off x="1619672" y="1556792"/>
            <a:ext cx="3672408" cy="111696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06083" y="4509120"/>
            <a:ext cx="2041776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Выбрать</a:t>
            </a:r>
          </a:p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 «Добавить вакансию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580112" y="4365104"/>
            <a:ext cx="50405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6084168" y="4365104"/>
            <a:ext cx="521916" cy="2880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27784" y="4872789"/>
            <a:ext cx="1512168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Arial" pitchFamily="34" charset="0"/>
                <a:cs typeface="Arial" pitchFamily="34" charset="0"/>
              </a:rPr>
              <a:t>Отметить «Вид занятости»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6" name="Прямая со стрелкой 35"/>
          <p:cNvCxnSpPr>
            <a:stCxn id="34" idx="3"/>
          </p:cNvCxnSpPr>
          <p:nvPr/>
        </p:nvCxnSpPr>
        <p:spPr>
          <a:xfrm>
            <a:off x="4139952" y="5134399"/>
            <a:ext cx="1008112" cy="4548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0196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2</a:t>
            </a:r>
            <a:r>
              <a:rPr lang="ru-RU" sz="25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5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Размещение вакансии </a:t>
            </a: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(продолжение)</a:t>
            </a:r>
            <a: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8" t="10167" r="20521" b="5334"/>
          <a:stretch/>
        </p:blipFill>
        <p:spPr>
          <a:xfrm>
            <a:off x="255374" y="1412776"/>
            <a:ext cx="3169071" cy="272646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9" t="10333" r="17709" b="5500"/>
          <a:stretch/>
        </p:blipFill>
        <p:spPr>
          <a:xfrm>
            <a:off x="5580112" y="1395534"/>
            <a:ext cx="3312368" cy="2743703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1" t="10500" r="17708" b="6833"/>
          <a:stretch/>
        </p:blipFill>
        <p:spPr>
          <a:xfrm>
            <a:off x="255375" y="4363238"/>
            <a:ext cx="3169070" cy="22575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TextBox 8"/>
          <p:cNvSpPr txBox="1"/>
          <p:nvPr/>
        </p:nvSpPr>
        <p:spPr>
          <a:xfrm rot="20793881">
            <a:off x="3834721" y="1862341"/>
            <a:ext cx="1088522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важно</a:t>
            </a:r>
            <a:endParaRPr lang="ru-RU" sz="16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80325" y="2569488"/>
            <a:ext cx="1502952" cy="1384995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Поля, отмеченные </a:t>
            </a:r>
          </a:p>
          <a:p>
            <a:pPr algn="ctr"/>
            <a:r>
              <a:rPr lang="ru-RU" sz="1400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красной звездочкой обязательны</a:t>
            </a:r>
          </a:p>
          <a:p>
            <a:pPr algn="ctr"/>
            <a:r>
              <a:rPr lang="ru-RU" sz="1400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для заполнения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11009" r="17739" b="4261"/>
          <a:stretch/>
        </p:blipFill>
        <p:spPr>
          <a:xfrm>
            <a:off x="5571877" y="4333259"/>
            <a:ext cx="3305593" cy="228552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3627506" y="4797152"/>
            <a:ext cx="1808590" cy="132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Arial" pitchFamily="34" charset="0"/>
                <a:cs typeface="Arial" pitchFamily="34" charset="0"/>
              </a:rPr>
              <a:t>Необходимо корректно заполнить все предлагаемые поля во вкладках</a:t>
            </a:r>
            <a:endParaRPr lang="ru-RU" sz="16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206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2</a:t>
            </a:r>
            <a:r>
              <a:rPr lang="ru-RU" sz="32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Размещение </a:t>
            </a:r>
            <a:r>
              <a:rPr lang="ru-RU" sz="25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вакансии (продолжение)</a:t>
            </a:r>
            <a: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500" b="0" dirty="0">
                <a:solidFill>
                  <a:schemeClr val="tx1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5" t="22001" r="20608" b="8713"/>
          <a:stretch/>
        </p:blipFill>
        <p:spPr>
          <a:xfrm>
            <a:off x="251520" y="1275068"/>
            <a:ext cx="4001650" cy="2952328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8" t="11369" r="17999" b="7882"/>
          <a:stretch/>
        </p:blipFill>
        <p:spPr>
          <a:xfrm>
            <a:off x="5004048" y="1298983"/>
            <a:ext cx="3960440" cy="2928413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771800" y="2520437"/>
            <a:ext cx="1368152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Указать требования к кандидату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 flipV="1">
            <a:off x="1520160" y="1700811"/>
            <a:ext cx="1179632" cy="79208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4248" y="2919992"/>
            <a:ext cx="1944216" cy="95410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Заполнить обязательные поля во вкладке «Данные по  вакансии»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 flipV="1">
            <a:off x="6300192" y="1928921"/>
            <a:ext cx="1008112" cy="9729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5758146" y="2415391"/>
            <a:ext cx="1406142" cy="48646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5807110" y="2678302"/>
            <a:ext cx="1141154" cy="2416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2" t="10730" r="22782" b="32644"/>
          <a:stretch/>
        </p:blipFill>
        <p:spPr>
          <a:xfrm>
            <a:off x="273061" y="4365104"/>
            <a:ext cx="3980109" cy="232623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8" t="72643" r="43652" b="16087"/>
          <a:stretch/>
        </p:blipFill>
        <p:spPr>
          <a:xfrm>
            <a:off x="5030503" y="4651003"/>
            <a:ext cx="3835522" cy="64405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6" name="TextBox 35"/>
          <p:cNvSpPr txBox="1"/>
          <p:nvPr/>
        </p:nvSpPr>
        <p:spPr>
          <a:xfrm>
            <a:off x="4644008" y="5952672"/>
            <a:ext cx="2880320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Заполнить поля «Контактная информация» и нажать кнопку «Сохранить и опубликовать»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flipH="1" flipV="1">
            <a:off x="1691680" y="4797152"/>
            <a:ext cx="2952328" cy="12961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395536" y="5445224"/>
            <a:ext cx="79208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89156432120</a:t>
            </a:r>
            <a:endParaRPr lang="ru-RU" sz="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4977598" y="5229200"/>
            <a:ext cx="602514" cy="7200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5063710" y="4830543"/>
            <a:ext cx="1478355" cy="28497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8" name="Овал 47"/>
          <p:cNvSpPr/>
          <p:nvPr/>
        </p:nvSpPr>
        <p:spPr>
          <a:xfrm>
            <a:off x="273061" y="4653136"/>
            <a:ext cx="1490627" cy="2310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023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3</a:t>
            </a:r>
            <a: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Назначение собеседования</a:t>
            </a: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2" t="10577" r="8030" b="21954"/>
          <a:stretch/>
        </p:blipFill>
        <p:spPr>
          <a:xfrm>
            <a:off x="248761" y="1412776"/>
            <a:ext cx="3960440" cy="2477747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148064" y="1386366"/>
            <a:ext cx="3456384" cy="116955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latin typeface="Arial" pitchFamily="34" charset="0"/>
                <a:cs typeface="Arial" pitchFamily="34" charset="0"/>
              </a:rPr>
              <a:t>После отклика на вакансию несовершеннолетнего соискателя в личном кабинете  работодателя во вкладке «Отклик и приглашение»  появится оповещение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123728" y="1916832"/>
            <a:ext cx="288032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923928" y="2555917"/>
            <a:ext cx="2016224" cy="87308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979712" y="2757469"/>
            <a:ext cx="1944216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Зайдите во вкладку «Собеседование»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1115616" y="2368179"/>
            <a:ext cx="432048" cy="2070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1583668" y="2550873"/>
            <a:ext cx="792088" cy="20155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3" t="10591" r="11739" b="5096"/>
          <a:stretch/>
        </p:blipFill>
        <p:spPr>
          <a:xfrm>
            <a:off x="4917950" y="3429000"/>
            <a:ext cx="3955500" cy="28282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4944008" y="5448670"/>
            <a:ext cx="720080" cy="898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89045031244</a:t>
            </a:r>
            <a:endParaRPr lang="ru-RU" sz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04048" y="5661248"/>
            <a:ext cx="720080" cy="720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475656" y="5013176"/>
            <a:ext cx="2880320" cy="830997"/>
          </a:xfrm>
          <a:prstGeom prst="rect">
            <a:avLst/>
          </a:prstGeom>
          <a:noFill/>
          <a:ln>
            <a:solidFill>
              <a:srgbClr val="FF0000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В открывшемся окне вкладки «Собеседование» необходимо заполнить все поля выделенные красной звездочкой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4004334" y="4293096"/>
            <a:ext cx="783690" cy="64807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731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3</a:t>
            </a:r>
            <a:r>
              <a:rPr lang="ru-RU" sz="48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48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Назначение </a:t>
            </a: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собеседования (продолжение)</a:t>
            </a: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1" t="10312" r="10435" b="16505"/>
          <a:stretch/>
        </p:blipFill>
        <p:spPr>
          <a:xfrm>
            <a:off x="266367" y="1256162"/>
            <a:ext cx="4030803" cy="2448272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9" t="10870" r="11652" b="11078"/>
          <a:stretch/>
        </p:blipFill>
        <p:spPr>
          <a:xfrm>
            <a:off x="4572000" y="1256162"/>
            <a:ext cx="3959329" cy="244827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868144" y="1412776"/>
            <a:ext cx="2489710" cy="64633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После заполнения необходимых полей нажать на кнопку «Отправить»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685444" y="3462341"/>
            <a:ext cx="534628" cy="2193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 стрелкой 9"/>
          <p:cNvCxnSpPr>
            <a:endCxn id="8" idx="7"/>
          </p:cNvCxnSpPr>
          <p:nvPr/>
        </p:nvCxnSpPr>
        <p:spPr>
          <a:xfrm flipH="1">
            <a:off x="5141778" y="2132856"/>
            <a:ext cx="1662470" cy="13616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5" t="10800" r="11392" b="18521"/>
          <a:stretch/>
        </p:blipFill>
        <p:spPr>
          <a:xfrm>
            <a:off x="272654" y="4005064"/>
            <a:ext cx="4045650" cy="22482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5" t="17966" r="22435" b="14555"/>
          <a:stretch/>
        </p:blipFill>
        <p:spPr>
          <a:xfrm>
            <a:off x="4621200" y="4005064"/>
            <a:ext cx="3860927" cy="230425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6156176" y="4156823"/>
            <a:ext cx="2201678" cy="1015663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200" i="1" dirty="0" smtClean="0">
                <a:latin typeface="Arial" pitchFamily="34" charset="0"/>
                <a:cs typeface="Arial" pitchFamily="34" charset="0"/>
              </a:rPr>
              <a:t>По итогу проведенного собеседования необходимо написать комментарий и нажать на кнопку «Отправить»</a:t>
            </a:r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5220072" y="5172486"/>
            <a:ext cx="1331592" cy="4887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685444" y="5661248"/>
            <a:ext cx="5346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7380312" y="5172486"/>
            <a:ext cx="792088" cy="9528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7884368" y="6125288"/>
            <a:ext cx="597759" cy="256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38294" y="5217881"/>
            <a:ext cx="720080" cy="198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23528" y="5555592"/>
            <a:ext cx="864096" cy="1156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TextBox 43"/>
          <p:cNvSpPr txBox="1"/>
          <p:nvPr/>
        </p:nvSpPr>
        <p:spPr>
          <a:xfrm>
            <a:off x="1058374" y="5040374"/>
            <a:ext cx="1868354" cy="5539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000" i="1" dirty="0" smtClean="0">
                <a:latin typeface="Arial" pitchFamily="34" charset="0"/>
                <a:cs typeface="Arial" pitchFamily="34" charset="0"/>
              </a:rPr>
              <a:t>Статус изменится при подтверждении приглашения соискателем 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Прямая со стрелкой 45"/>
          <p:cNvCxnSpPr/>
          <p:nvPr/>
        </p:nvCxnSpPr>
        <p:spPr>
          <a:xfrm flipV="1">
            <a:off x="2926728" y="5317373"/>
            <a:ext cx="205112" cy="9949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879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xmlns="" id="{55BC0089-891B-AD4D-AC52-03AD35EA67D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251520" y="260649"/>
            <a:ext cx="1512168" cy="595068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280864" y="253151"/>
            <a:ext cx="8640960" cy="1205131"/>
          </a:xfrm>
        </p:spPr>
        <p:txBody>
          <a:bodyPr/>
          <a:lstStyle/>
          <a:p>
            <a:pPr marL="182880" lvl="0" indent="0" algn="ctr">
              <a:buNone/>
            </a:pPr>
            <a:r>
              <a:rPr lang="ru-RU" sz="30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Шаг </a:t>
            </a:r>
            <a:r>
              <a:rPr lang="ru-RU" sz="30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4</a:t>
            </a:r>
            <a:r>
              <a:rPr lang="ru-RU" sz="32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3200" dirty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2500" dirty="0" smtClean="0">
                <a:solidFill>
                  <a:srgbClr val="CC9900"/>
                </a:solidFill>
                <a:effectLst/>
                <a:latin typeface="Arial" pitchFamily="34" charset="0"/>
                <a:ea typeface="Verdana" pitchFamily="34" charset="0"/>
                <a:cs typeface="Arial" pitchFamily="34" charset="0"/>
              </a:rPr>
              <a:t>Предложение работы</a:t>
            </a:r>
            <a:endParaRPr lang="ru-RU" sz="25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10697" r="11217" b="18966"/>
          <a:stretch/>
        </p:blipFill>
        <p:spPr>
          <a:xfrm>
            <a:off x="251520" y="1412776"/>
            <a:ext cx="4539495" cy="2309651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12241" r="14348" b="6599"/>
          <a:stretch/>
        </p:blipFill>
        <p:spPr>
          <a:xfrm>
            <a:off x="4952496" y="1409922"/>
            <a:ext cx="3939984" cy="2312505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8" t="11933" r="11826" b="11082"/>
          <a:stretch/>
        </p:blipFill>
        <p:spPr>
          <a:xfrm>
            <a:off x="284583" y="4005063"/>
            <a:ext cx="4464496" cy="2664296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23728" y="2267619"/>
            <a:ext cx="1728192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Нажать на кнопку «Предложить работу»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547664" y="2929609"/>
            <a:ext cx="576064" cy="43204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755576" y="3429000"/>
            <a:ext cx="1008112" cy="2934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906172" y="2267619"/>
            <a:ext cx="1872208" cy="52322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Заполнить предлагаемые поля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793881">
            <a:off x="5244508" y="4126889"/>
            <a:ext cx="1088522" cy="338554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важно</a:t>
            </a:r>
            <a:endParaRPr lang="ru-RU" sz="1600" dirty="0"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36096" y="4997787"/>
            <a:ext cx="2505015" cy="1077218"/>
          </a:xfrm>
          <a:prstGeom prst="rect">
            <a:avLst/>
          </a:prstGeom>
          <a:ln w="28575">
            <a:solidFill>
              <a:srgbClr val="FF0000"/>
            </a:solidFill>
            <a:prstDash val="dashDot"/>
          </a:ln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Поля, </a:t>
            </a:r>
            <a:r>
              <a:rPr lang="ru-RU" sz="1600" i="1" dirty="0">
                <a:latin typeface="Arial" pitchFamily="34" charset="0"/>
                <a:ea typeface="Verdana" pitchFamily="34" charset="0"/>
                <a:cs typeface="Arial" pitchFamily="34" charset="0"/>
              </a:rPr>
              <a:t>отмеченные </a:t>
            </a:r>
          </a:p>
          <a:p>
            <a:pPr algn="ctr"/>
            <a:r>
              <a:rPr lang="ru-RU" sz="1600" i="1" dirty="0">
                <a:latin typeface="Arial" pitchFamily="34" charset="0"/>
                <a:ea typeface="Verdana" pitchFamily="34" charset="0"/>
                <a:cs typeface="Arial" pitchFamily="34" charset="0"/>
              </a:rPr>
              <a:t>красной звездочкой </a:t>
            </a:r>
            <a:r>
              <a:rPr lang="ru-RU" sz="1600" i="1" dirty="0" smtClean="0">
                <a:latin typeface="Arial" pitchFamily="34" charset="0"/>
                <a:ea typeface="Verdana" pitchFamily="34" charset="0"/>
                <a:cs typeface="Arial" pitchFamily="34" charset="0"/>
              </a:rPr>
              <a:t>обязательны</a:t>
            </a:r>
            <a:endParaRPr lang="ru-RU" sz="1600" i="1" dirty="0"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algn="ctr"/>
            <a:r>
              <a:rPr lang="ru-RU" sz="1600" i="1" dirty="0">
                <a:latin typeface="Arial" pitchFamily="34" charset="0"/>
                <a:ea typeface="Verdana" pitchFamily="34" charset="0"/>
                <a:cs typeface="Arial" pitchFamily="34" charset="0"/>
              </a:rPr>
              <a:t>для заполнения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59832" y="4869160"/>
            <a:ext cx="1584176" cy="73866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 smtClean="0">
                <a:latin typeface="Arial" pitchFamily="34" charset="0"/>
                <a:cs typeface="Arial" pitchFamily="34" charset="0"/>
              </a:rPr>
              <a:t>Нажать на кнопку «Отправить»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284583" y="6381328"/>
            <a:ext cx="470993" cy="28803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793020" y="5607824"/>
            <a:ext cx="2376264" cy="77350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26543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429</TotalTime>
  <Words>210</Words>
  <Application>Microsoft Office PowerPoint</Application>
  <PresentationFormat>Экран (4:3)</PresentationFormat>
  <Paragraphs>42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Воздушный поток</vt:lpstr>
      <vt:lpstr>Размещение вакансии  для временного трудоустройства несовершеннолетних граждан </vt:lpstr>
      <vt:lpstr>Шаг 1 Авторизация  на портале «Работа России»   Для начала работы с порталом «Работа России», работодатель должен авторизоваться в личном кабинете, для этого необходимо:  </vt:lpstr>
      <vt:lpstr>Шаг 2 Размещение вакансии</vt:lpstr>
      <vt:lpstr>Шаг 2 Размещение вакансии (продолжение) </vt:lpstr>
      <vt:lpstr>Шаг 2 Размещение вакансии (продолжение)  </vt:lpstr>
      <vt:lpstr>Шаг 3 Назначение собеседования</vt:lpstr>
      <vt:lpstr>Шаг 3 Назначение собеседования (продолжение)</vt:lpstr>
      <vt:lpstr>Шаг 4 Предложение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30</cp:revision>
  <dcterms:created xsi:type="dcterms:W3CDTF">2025-02-17T13:06:40Z</dcterms:created>
  <dcterms:modified xsi:type="dcterms:W3CDTF">2025-02-18T13:10:26Z</dcterms:modified>
</cp:coreProperties>
</file>